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7" r:id="rId2"/>
    <p:sldId id="328" r:id="rId3"/>
    <p:sldId id="329" r:id="rId4"/>
    <p:sldId id="326" r:id="rId5"/>
    <p:sldId id="336" r:id="rId6"/>
    <p:sldId id="333" r:id="rId7"/>
    <p:sldId id="335" r:id="rId8"/>
    <p:sldId id="334" r:id="rId9"/>
    <p:sldId id="337" r:id="rId10"/>
    <p:sldId id="308" r:id="rId11"/>
    <p:sldId id="284" r:id="rId12"/>
    <p:sldId id="305" r:id="rId13"/>
    <p:sldId id="338" r:id="rId14"/>
    <p:sldId id="342" r:id="rId15"/>
    <p:sldId id="317" r:id="rId16"/>
    <p:sldId id="339" r:id="rId17"/>
    <p:sldId id="343" r:id="rId18"/>
    <p:sldId id="341" r:id="rId19"/>
    <p:sldId id="345" r:id="rId20"/>
    <p:sldId id="320" r:id="rId21"/>
    <p:sldId id="306" r:id="rId22"/>
    <p:sldId id="344" r:id="rId23"/>
    <p:sldId id="34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BE0"/>
    <a:srgbClr val="EAAEE1"/>
    <a:srgbClr val="FFCC00"/>
    <a:srgbClr val="CCDAD9"/>
    <a:srgbClr val="EE64D4"/>
    <a:srgbClr val="CCCCFF"/>
    <a:srgbClr val="F7B7EB"/>
    <a:srgbClr val="A1F789"/>
    <a:srgbClr val="59F030"/>
    <a:srgbClr val="F5D0B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40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2C669-3300-4B6C-A278-270B64D00F3D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D4AA4-4755-4206-A502-B4A504C54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4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8" y="216459"/>
            <a:ext cx="4420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i="1" spc="-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Portfolio</a:t>
            </a:r>
            <a:endParaRPr lang="ko-KR" altLang="en-US" sz="7200" b="1" i="1" spc="-3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9589556" y="5807514"/>
            <a:ext cx="2017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김진재</a:t>
            </a:r>
            <a:endParaRPr lang="ko-KR" altLang="en-US" sz="48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90471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WBS ( </a:t>
            </a:r>
            <a:r>
              <a:rPr lang="en-US" altLang="ko-KR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Work Breakdown Structure </a:t>
            </a:r>
            <a:r>
              <a:rPr lang="en-US" altLang="ko-KR" sz="4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704024"/>
              </p:ext>
            </p:extLst>
          </p:nvPr>
        </p:nvGraphicFramePr>
        <p:xfrm>
          <a:off x="800584" y="1837033"/>
          <a:ext cx="10183091" cy="4567881"/>
        </p:xfrm>
        <a:graphic>
          <a:graphicData uri="http://schemas.openxmlformats.org/drawingml/2006/table">
            <a:tbl>
              <a:tblPr/>
              <a:tblGrid>
                <a:gridCol w="484909"/>
                <a:gridCol w="484909"/>
                <a:gridCol w="484909"/>
                <a:gridCol w="484909"/>
                <a:gridCol w="484909"/>
                <a:gridCol w="484910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10"/>
                <a:gridCol w="484909"/>
                <a:gridCol w="484909"/>
                <a:gridCol w="484909"/>
                <a:gridCol w="484909"/>
              </a:tblGrid>
              <a:tr h="428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279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9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9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9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9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" name="오른쪽 화살표 45"/>
          <p:cNvSpPr/>
          <p:nvPr/>
        </p:nvSpPr>
        <p:spPr>
          <a:xfrm>
            <a:off x="810682" y="2419991"/>
            <a:ext cx="2377361" cy="48569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아이디어 회의</a:t>
            </a:r>
            <a:endParaRPr lang="ko-KR" altLang="en-US" sz="1400" dirty="0"/>
          </a:p>
        </p:txBody>
      </p:sp>
      <p:sp>
        <p:nvSpPr>
          <p:cNvPr id="47" name="오른쪽 화살표 46"/>
          <p:cNvSpPr/>
          <p:nvPr/>
        </p:nvSpPr>
        <p:spPr>
          <a:xfrm>
            <a:off x="2255511" y="3260476"/>
            <a:ext cx="2855598" cy="5026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기능 구조</a:t>
            </a:r>
            <a:endParaRPr lang="ko-KR" altLang="en-US" sz="1400" dirty="0"/>
          </a:p>
        </p:txBody>
      </p:sp>
      <p:sp>
        <p:nvSpPr>
          <p:cNvPr id="48" name="오른쪽 화살표 47"/>
          <p:cNvSpPr/>
          <p:nvPr/>
        </p:nvSpPr>
        <p:spPr>
          <a:xfrm>
            <a:off x="4198955" y="4096867"/>
            <a:ext cx="4343682" cy="5026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기능 구현</a:t>
            </a:r>
            <a:endParaRPr lang="ko-KR" altLang="en-US" sz="1400" dirty="0"/>
          </a:p>
        </p:txBody>
      </p:sp>
      <p:sp>
        <p:nvSpPr>
          <p:cNvPr id="49" name="오른쪽 화살표 48"/>
          <p:cNvSpPr/>
          <p:nvPr/>
        </p:nvSpPr>
        <p:spPr>
          <a:xfrm>
            <a:off x="5637402" y="4920201"/>
            <a:ext cx="4382076" cy="5026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테스트 및 디버깅</a:t>
            </a:r>
            <a:endParaRPr lang="ko-KR" altLang="en-US" sz="1400" dirty="0"/>
          </a:p>
        </p:txBody>
      </p:sp>
      <p:sp>
        <p:nvSpPr>
          <p:cNvPr id="50" name="오른쪽 화살표 49"/>
          <p:cNvSpPr/>
          <p:nvPr/>
        </p:nvSpPr>
        <p:spPr>
          <a:xfrm>
            <a:off x="9539416" y="5755549"/>
            <a:ext cx="1446158" cy="5026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유지 및 보수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330253" y="16029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단위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en-US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5271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6646753" y="1507042"/>
            <a:ext cx="958351" cy="734200"/>
          </a:xfrm>
          <a:prstGeom prst="ellipse">
            <a:avLst/>
          </a:prstGeom>
          <a:solidFill>
            <a:srgbClr val="F7B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endParaRPr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마인드 </a:t>
            </a:r>
            <a:r>
              <a:rPr lang="ko-KR" altLang="en-US" sz="48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맵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45213" y="2652937"/>
            <a:ext cx="1516725" cy="6976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페이지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23252" y="4082965"/>
            <a:ext cx="1516725" cy="697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고객문의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90688" y="4082965"/>
            <a:ext cx="1516725" cy="697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예약 페이지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906265" y="5443871"/>
            <a:ext cx="1516725" cy="697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DatePicker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Bootstrap )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766484" y="5443870"/>
            <a:ext cx="1516725" cy="697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체크인 및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체크아</a:t>
            </a:r>
            <a:r>
              <a:rPr lang="ko-KR" altLang="en-US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웃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670677" y="5443869"/>
            <a:ext cx="1516725" cy="697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CRUD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조회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0621" y="5443869"/>
            <a:ext cx="1516725" cy="697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 관리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68382" y="1503736"/>
            <a:ext cx="1470386" cy="7457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Controller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육각형 20"/>
          <p:cNvSpPr/>
          <p:nvPr/>
        </p:nvSpPr>
        <p:spPr>
          <a:xfrm>
            <a:off x="2926477" y="2598301"/>
            <a:ext cx="1192442" cy="806955"/>
          </a:xfrm>
          <a:prstGeom prst="hexagon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호텔 소개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및 객실 소개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20" idx="3"/>
            <a:endCxn id="14" idx="2"/>
          </p:cNvCxnSpPr>
          <p:nvPr/>
        </p:nvCxnSpPr>
        <p:spPr>
          <a:xfrm flipV="1">
            <a:off x="6138768" y="1874142"/>
            <a:ext cx="507985" cy="24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1" idx="0"/>
            <a:endCxn id="32" idx="1"/>
          </p:cNvCxnSpPr>
          <p:nvPr/>
        </p:nvCxnSpPr>
        <p:spPr>
          <a:xfrm>
            <a:off x="4118919" y="3001779"/>
            <a:ext cx="5262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32" idx="2"/>
            <a:endCxn id="33" idx="0"/>
          </p:cNvCxnSpPr>
          <p:nvPr/>
        </p:nvCxnSpPr>
        <p:spPr>
          <a:xfrm rot="5400000">
            <a:off x="3826424" y="2505813"/>
            <a:ext cx="732344" cy="242196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4" idx="0"/>
            <a:endCxn id="32" idx="2"/>
          </p:cNvCxnSpPr>
          <p:nvPr/>
        </p:nvCxnSpPr>
        <p:spPr>
          <a:xfrm rot="16200000" flipV="1">
            <a:off x="6360142" y="2394055"/>
            <a:ext cx="732344" cy="2645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9" idx="0"/>
            <a:endCxn id="33" idx="2"/>
          </p:cNvCxnSpPr>
          <p:nvPr/>
        </p:nvCxnSpPr>
        <p:spPr>
          <a:xfrm rot="5400000" flipH="1" flipV="1">
            <a:off x="1858689" y="4320944"/>
            <a:ext cx="663220" cy="158263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8" idx="0"/>
            <a:endCxn id="33" idx="2"/>
          </p:cNvCxnSpPr>
          <p:nvPr/>
        </p:nvCxnSpPr>
        <p:spPr>
          <a:xfrm rot="16200000" flipV="1">
            <a:off x="3373718" y="4388546"/>
            <a:ext cx="663220" cy="1447425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37" idx="0"/>
            <a:endCxn id="34" idx="2"/>
          </p:cNvCxnSpPr>
          <p:nvPr/>
        </p:nvCxnSpPr>
        <p:spPr>
          <a:xfrm rot="5400000" flipH="1" flipV="1">
            <a:off x="6955339" y="4350158"/>
            <a:ext cx="663221" cy="1524204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35" idx="0"/>
            <a:endCxn id="34" idx="2"/>
          </p:cNvCxnSpPr>
          <p:nvPr/>
        </p:nvCxnSpPr>
        <p:spPr>
          <a:xfrm rot="16200000" flipV="1">
            <a:off x="8525229" y="4304471"/>
            <a:ext cx="663222" cy="1615577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번개 73"/>
          <p:cNvSpPr/>
          <p:nvPr/>
        </p:nvSpPr>
        <p:spPr>
          <a:xfrm>
            <a:off x="8804457" y="5284432"/>
            <a:ext cx="387179" cy="348842"/>
          </a:xfrm>
          <a:prstGeom prst="lightningBolt">
            <a:avLst/>
          </a:prstGeom>
          <a:solidFill>
            <a:srgbClr val="ED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번개 74"/>
          <p:cNvSpPr/>
          <p:nvPr/>
        </p:nvSpPr>
        <p:spPr>
          <a:xfrm>
            <a:off x="3546387" y="5284432"/>
            <a:ext cx="387179" cy="348842"/>
          </a:xfrm>
          <a:prstGeom prst="lightningBolt">
            <a:avLst/>
          </a:prstGeom>
          <a:solidFill>
            <a:srgbClr val="ED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>
            <a:endCxn id="32" idx="0"/>
          </p:cNvCxnSpPr>
          <p:nvPr/>
        </p:nvCxnSpPr>
        <p:spPr>
          <a:xfrm flipH="1">
            <a:off x="5403576" y="2249480"/>
            <a:ext cx="1" cy="4034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403575" y="3558746"/>
            <a:ext cx="5149093" cy="2759669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417587" y="371363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 진 재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6161" y="3558746"/>
            <a:ext cx="4967416" cy="2759669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58531" y="1323297"/>
            <a:ext cx="3534230" cy="2235449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043685" y="150727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팀원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0621" y="371679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팀원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4" y="1482811"/>
            <a:ext cx="10766854" cy="52886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DataBase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02770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26936" y="2723094"/>
            <a:ext cx="7331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웹 페이지</a:t>
            </a:r>
            <a:endParaRPr lang="ko-KR" altLang="en-US" sz="8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5086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홈페이지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( </a:t>
            </a:r>
            <a:r>
              <a:rPr lang="en-US" altLang="ko-KR" sz="36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Index</a:t>
            </a:r>
            <a:r>
              <a:rPr lang="en-US" altLang="ko-KR" sz="2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098" name="Picture 2" descr="C:\Users\Green_Computer\Desktop\김진재\image\호텔소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0" y="1433385"/>
            <a:ext cx="106488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5472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Green_Computer\Desktop\김진재\image\객실소개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3" y="1441470"/>
            <a:ext cx="10647154" cy="51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객실 소개 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95501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Green_Computer\Desktop\김진재\image\호텔시설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0" y="1441749"/>
            <a:ext cx="10648800" cy="50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호텔 시설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5472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Green_Computer\Desktop\김진재\image\예약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4" y="1449855"/>
            <a:ext cx="10648800" cy="509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객실 예약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	( </a:t>
            </a:r>
            <a:r>
              <a:rPr lang="en-US" altLang="ko-KR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Reservation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)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7471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Green_Computer\Desktop\김진재\image\글쓰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0" y="1449217"/>
            <a:ext cx="10648800" cy="510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고객 문의 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( </a:t>
            </a:r>
            <a:r>
              <a:rPr lang="en-US" altLang="ko-KR" sz="40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List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)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5472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26936" y="2723094"/>
            <a:ext cx="7331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기능 구현</a:t>
            </a:r>
            <a:endParaRPr lang="ko-KR" altLang="en-US" sz="8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3368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8" y="471837"/>
            <a:ext cx="4420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목차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1524" y="2640716"/>
            <a:ext cx="2796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4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41675" y="3529799"/>
            <a:ext cx="2796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구조 설계</a:t>
            </a:r>
            <a:endParaRPr lang="ko-KR" altLang="en-US" sz="4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0029" y="4436415"/>
            <a:ext cx="2524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페이지</a:t>
            </a:r>
            <a:endParaRPr lang="ko-KR" altLang="en-US" sz="4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736" y="5335587"/>
            <a:ext cx="2660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기능 구현</a:t>
            </a:r>
            <a:endParaRPr lang="ko-KR" altLang="en-US" sz="4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5233" y="1709917"/>
            <a:ext cx="2796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</a:t>
            </a:r>
            <a:r>
              <a:rPr lang="ko-KR" altLang="en-US" sz="4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필</a:t>
            </a:r>
          </a:p>
        </p:txBody>
      </p:sp>
    </p:spTree>
    <p:extLst>
      <p:ext uri="{BB962C8B-B14F-4D97-AF65-F5344CB8AC3E}">
        <p14:creationId xmlns:p14="http://schemas.microsoft.com/office/powerpoint/2010/main" val="22818721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연결선 47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예약하기 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( </a:t>
            </a:r>
            <a:r>
              <a:rPr lang="ko-KR" altLang="en-US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페이지 이동</a:t>
            </a:r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8" name="Picture 2" descr="C:\Users\Green_Computer\Desktop\김진재\image\방선택 - 예약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54" y="3613960"/>
            <a:ext cx="5922407" cy="27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Green_Computer\Desktop\김진재\image\방 선택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31" y="1610688"/>
            <a:ext cx="3277696" cy="237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reen_Computer\Desktop\김진재\image\UR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607" y="1979276"/>
            <a:ext cx="5991342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Green_Computer\Desktop\김진재\image\스크립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7" y="4590050"/>
            <a:ext cx="3503391" cy="16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996580" y="3609656"/>
            <a:ext cx="1258349" cy="405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2"/>
          </p:cNvCxnSpPr>
          <p:nvPr/>
        </p:nvCxnSpPr>
        <p:spPr>
          <a:xfrm flipH="1">
            <a:off x="2625752" y="4014718"/>
            <a:ext cx="3" cy="1152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0" y="413715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click </a:t>
            </a:r>
            <a:r>
              <a:rPr lang="ko-KR" altLang="en-US" dirty="0" smtClean="0"/>
              <a:t>이벤트 발생</a:t>
            </a:r>
            <a:endParaRPr lang="ko-KR" altLang="en-US" dirty="0"/>
          </a:p>
        </p:txBody>
      </p:sp>
      <p:sp>
        <p:nvSpPr>
          <p:cNvPr id="28" name="오른쪽 화살표 27"/>
          <p:cNvSpPr/>
          <p:nvPr/>
        </p:nvSpPr>
        <p:spPr>
          <a:xfrm rot="18828742">
            <a:off x="4221144" y="3432334"/>
            <a:ext cx="1814834" cy="354643"/>
          </a:xfrm>
          <a:prstGeom prst="rightArrow">
            <a:avLst>
              <a:gd name="adj1" fmla="val 50000"/>
              <a:gd name="adj2" fmla="val 147061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87627" y="2611259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REST API – Get </a:t>
            </a:r>
            <a:r>
              <a:rPr lang="ko-KR" altLang="en-US" dirty="0" smtClean="0"/>
              <a:t>방식으로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를 보낸다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아래쪽 화살표 30"/>
          <p:cNvSpPr/>
          <p:nvPr/>
        </p:nvSpPr>
        <p:spPr>
          <a:xfrm>
            <a:off x="8940095" y="2447890"/>
            <a:ext cx="343948" cy="1065402"/>
          </a:xfrm>
          <a:prstGeom prst="downArrow">
            <a:avLst>
              <a:gd name="adj1" fmla="val 50000"/>
              <a:gd name="adj2" fmla="val 108536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4" name="TextBox 7173"/>
          <p:cNvSpPr txBox="1"/>
          <p:nvPr/>
        </p:nvSpPr>
        <p:spPr>
          <a:xfrm>
            <a:off x="9284043" y="283209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의 화면 페이지</a:t>
            </a:r>
            <a:endParaRPr lang="ko-KR" altLang="en-US" dirty="0"/>
          </a:p>
        </p:txBody>
      </p:sp>
      <p:sp>
        <p:nvSpPr>
          <p:cNvPr id="7176" name="직사각형 7175"/>
          <p:cNvSpPr/>
          <p:nvPr/>
        </p:nvSpPr>
        <p:spPr>
          <a:xfrm>
            <a:off x="9680895" y="4915948"/>
            <a:ext cx="2097248" cy="1551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URI</a:t>
            </a:r>
            <a:r>
              <a:rPr lang="ko-KR" altLang="en-US" sz="1600" dirty="0" smtClean="0"/>
              <a:t>의 값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room = Connecting &amp; text </a:t>
            </a:r>
            <a:r>
              <a:rPr lang="ko-KR" altLang="en-US" sz="1600" dirty="0" smtClean="0"/>
              <a:t>가 입력된 화면</a:t>
            </a:r>
            <a:endParaRPr lang="ko-KR" altLang="en-US" sz="1600" dirty="0"/>
          </a:p>
        </p:txBody>
      </p:sp>
      <p:sp>
        <p:nvSpPr>
          <p:cNvPr id="7177" name="직사각형 7176"/>
          <p:cNvSpPr/>
          <p:nvPr/>
        </p:nvSpPr>
        <p:spPr>
          <a:xfrm>
            <a:off x="7189364" y="2059102"/>
            <a:ext cx="838899" cy="142875"/>
          </a:xfrm>
          <a:prstGeom prst="rect">
            <a:avLst/>
          </a:prstGeom>
          <a:noFill/>
          <a:ln>
            <a:solidFill>
              <a:srgbClr val="EE6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9748007" y="4118507"/>
            <a:ext cx="981512" cy="142875"/>
          </a:xfrm>
          <a:prstGeom prst="rect">
            <a:avLst/>
          </a:prstGeom>
          <a:noFill/>
          <a:ln>
            <a:solidFill>
              <a:srgbClr val="EE6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8" name="직사각형 7177"/>
          <p:cNvSpPr/>
          <p:nvPr/>
        </p:nvSpPr>
        <p:spPr>
          <a:xfrm>
            <a:off x="8112154" y="2025546"/>
            <a:ext cx="3268754" cy="2059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9731229" y="4303327"/>
            <a:ext cx="989901" cy="1192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405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396964" y="5502875"/>
            <a:ext cx="2544286" cy="85673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예약하기</a:t>
            </a:r>
            <a:r>
              <a:rPr lang="en-US" altLang="ko-KR" sz="4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( </a:t>
            </a:r>
            <a:r>
              <a:rPr lang="ko-KR" altLang="en-US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체크인 </a:t>
            </a:r>
            <a:r>
              <a:rPr lang="en-US" altLang="ko-KR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&amp; </a:t>
            </a:r>
            <a:r>
              <a:rPr lang="ko-KR" altLang="en-US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체크아웃</a:t>
            </a:r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) 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5" name="Picture 2" descr="C:\Users\Green_Computer\Desktop\김진재\image\예약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17" y="2059193"/>
            <a:ext cx="4992126" cy="33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reen_Computer\Desktop\김진재\image\달력 예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17" y="2022123"/>
            <a:ext cx="5204947" cy="341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5024530" y="3358389"/>
            <a:ext cx="1508075" cy="696286"/>
          </a:xfrm>
          <a:prstGeom prst="rightArrow">
            <a:avLst>
              <a:gd name="adj1" fmla="val 50000"/>
              <a:gd name="adj2" fmla="val 9377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678" y="5577017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날짜 선택 시</a:t>
            </a:r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에 입력 및 비활성화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5271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C:\Users\Green_Computer\Desktop\김진재\image\post보내기_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34" y="1222435"/>
            <a:ext cx="5173362" cy="231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Green_Computer\Desktop\김진재\image\숨겨진 날짜_w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68" y="1297463"/>
            <a:ext cx="548640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MVC </a:t>
            </a:r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패턴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5" name="Picture 2" descr="C:\Users\Green_Computer\Desktop\김진재\image\예약 완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676" y="4150511"/>
            <a:ext cx="3435446" cy="22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8096879" y="1762900"/>
            <a:ext cx="2612605" cy="192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739" y="3237840"/>
            <a:ext cx="4506362" cy="923330"/>
          </a:xfrm>
          <a:prstGeom prst="rect">
            <a:avLst/>
          </a:prstGeom>
          <a:solidFill>
            <a:srgbClr val="CCDAD9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DB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에서 체크인과 체크아웃의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날짜를 받아와 해당 날짜를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Disable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시키기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위해 값을 </a:t>
            </a:r>
            <a:r>
              <a:rPr lang="en-US" altLang="ko-KR" b="1" dirty="0" err="1" smtClean="0">
                <a:solidFill>
                  <a:schemeClr val="bg2">
                    <a:lumMod val="25000"/>
                  </a:schemeClr>
                </a:solidFill>
              </a:rPr>
              <a:t>Display:none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으로 가져온다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529787" y="3789541"/>
            <a:ext cx="5297956" cy="2983429"/>
            <a:chOff x="1556950" y="3810370"/>
            <a:chExt cx="5297956" cy="3043745"/>
          </a:xfrm>
        </p:grpSpPr>
        <p:pic>
          <p:nvPicPr>
            <p:cNvPr id="3079" name="Picture 7" descr="C:\Users\Green_Computer\Desktop\김진재\image\컨트롤러_writ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50" y="3810370"/>
              <a:ext cx="5297956" cy="3043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799741" y="5952974"/>
              <a:ext cx="1975871" cy="624729"/>
            </a:xfrm>
            <a:prstGeom prst="rect">
              <a:avLst/>
            </a:prstGeom>
            <a:noFill/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807980" y="6081282"/>
              <a:ext cx="1967632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804889" y="5389691"/>
              <a:ext cx="2712554" cy="51368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55" name="그룹 2054"/>
          <p:cNvGrpSpPr/>
          <p:nvPr/>
        </p:nvGrpSpPr>
        <p:grpSpPr>
          <a:xfrm>
            <a:off x="149239" y="3882182"/>
            <a:ext cx="1040891" cy="1341694"/>
            <a:chOff x="805343" y="1778466"/>
            <a:chExt cx="671119" cy="880844"/>
          </a:xfrm>
        </p:grpSpPr>
        <p:sp>
          <p:nvSpPr>
            <p:cNvPr id="2049" name="순서도: 자기 디스크 2048"/>
            <p:cNvSpPr/>
            <p:nvPr/>
          </p:nvSpPr>
          <p:spPr>
            <a:xfrm>
              <a:off x="813732" y="1778466"/>
              <a:ext cx="662730" cy="880844"/>
            </a:xfrm>
            <a:prstGeom prst="flowChartMagneticDisk">
              <a:avLst/>
            </a:prstGeom>
            <a:solidFill>
              <a:srgbClr val="EAAE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</a:t>
              </a:r>
              <a:endParaRPr lang="ko-KR" altLang="en-US" dirty="0"/>
            </a:p>
          </p:txBody>
        </p:sp>
        <p:sp>
          <p:nvSpPr>
            <p:cNvPr id="2050" name="타원 2049"/>
            <p:cNvSpPr/>
            <p:nvPr/>
          </p:nvSpPr>
          <p:spPr>
            <a:xfrm>
              <a:off x="805343" y="1778466"/>
              <a:ext cx="662730" cy="234892"/>
            </a:xfrm>
            <a:prstGeom prst="ellipse">
              <a:avLst/>
            </a:prstGeom>
            <a:noFill/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57" name="직선 화살표 연결선 2056"/>
          <p:cNvCxnSpPr/>
          <p:nvPr/>
        </p:nvCxnSpPr>
        <p:spPr>
          <a:xfrm>
            <a:off x="1080611" y="5082746"/>
            <a:ext cx="719130" cy="65759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1190130" y="4936819"/>
            <a:ext cx="593136" cy="55083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56551" y="1639809"/>
            <a:ext cx="191864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ko-KR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iew</a:t>
            </a:r>
            <a:endParaRPr lang="ko-KR" altLang="en-US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154143" y="3271162"/>
            <a:ext cx="32586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ontroller</a:t>
            </a:r>
            <a:endParaRPr lang="ko-KR" altLang="en-US" sz="4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5209" y="3143926"/>
            <a:ext cx="1432563" cy="673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DB</a:t>
            </a:r>
            <a:r>
              <a:rPr lang="ko-KR" altLang="en-US" sz="1100" dirty="0" smtClean="0"/>
              <a:t>에 입력할 체크인과 체크아웃의 값을 </a:t>
            </a:r>
            <a:r>
              <a:rPr lang="en-US" altLang="ko-KR" sz="1100" dirty="0" smtClean="0"/>
              <a:t>POST</a:t>
            </a:r>
            <a:r>
              <a:rPr lang="ko-KR" altLang="en-US" sz="1100" dirty="0" smtClean="0"/>
              <a:t>로 전송</a:t>
            </a:r>
            <a:endParaRPr lang="ko-KR" altLang="en-US" sz="1100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2434282" y="1565189"/>
            <a:ext cx="440723" cy="2245182"/>
          </a:xfrm>
          <a:prstGeom prst="straightConnector1">
            <a:avLst/>
          </a:prstGeom>
          <a:ln w="28575">
            <a:solidFill>
              <a:srgbClr val="EE64D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7" idx="3"/>
          </p:cNvCxnSpPr>
          <p:nvPr/>
        </p:nvCxnSpPr>
        <p:spPr>
          <a:xfrm flipV="1">
            <a:off x="3748449" y="1935056"/>
            <a:ext cx="4874118" cy="4133326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44894" y="5597355"/>
            <a:ext cx="18714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ko-KR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odel</a:t>
            </a:r>
          </a:p>
          <a:p>
            <a:r>
              <a:rPr lang="en-US" altLang="ko-KR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ko-KR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57113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마치며</a:t>
            </a:r>
            <a:r>
              <a:rPr lang="en-US" altLang="ko-KR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…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5481" y="5664890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감사합니다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18881" y="1945307"/>
            <a:ext cx="10745249" cy="3416320"/>
          </a:xfrm>
          <a:prstGeom prst="rect">
            <a:avLst/>
          </a:prstGeom>
          <a:noFill/>
        </p:spPr>
        <p:txBody>
          <a:bodyPr wrap="none" spcCol="50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Spring </a:t>
            </a:r>
            <a:r>
              <a:rPr lang="ko-KR" altLang="en-US" sz="2400" dirty="0"/>
              <a:t>과 </a:t>
            </a:r>
            <a:r>
              <a:rPr lang="en-US" altLang="ko-KR" sz="2400" dirty="0"/>
              <a:t>MVC </a:t>
            </a:r>
            <a:r>
              <a:rPr lang="ko-KR" altLang="en-US" sz="2400" dirty="0"/>
              <a:t>패턴을 이용한 </a:t>
            </a:r>
            <a:r>
              <a:rPr lang="ko-KR" altLang="en-US" sz="2400" dirty="0" smtClean="0"/>
              <a:t>웹 페이지 구축을 팀 단위 개인 별 업무 분담을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하였으며  짧은 시간에 </a:t>
            </a:r>
            <a:r>
              <a:rPr lang="ko-KR" altLang="en-US" sz="2400" dirty="0"/>
              <a:t>프로젝트를 완성해야 하는 압박에 시달렸으나 수업에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착실히 </a:t>
            </a:r>
            <a:r>
              <a:rPr lang="ko-KR" altLang="en-US" sz="2400" dirty="0"/>
              <a:t>임한 </a:t>
            </a:r>
            <a:r>
              <a:rPr lang="ko-KR" altLang="en-US" sz="2400" dirty="0" smtClean="0"/>
              <a:t>덕분에 생각보다 </a:t>
            </a:r>
            <a:r>
              <a:rPr lang="ko-KR" altLang="en-US" sz="2400" dirty="0"/>
              <a:t>빨리 구현할 수 </a:t>
            </a:r>
            <a:r>
              <a:rPr lang="ko-KR" altLang="en-US" sz="2400" dirty="0" smtClean="0"/>
              <a:t>있었습니다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다른 </a:t>
            </a:r>
            <a:r>
              <a:rPr lang="ko-KR" altLang="en-US" sz="2400" dirty="0"/>
              <a:t>팀원의 업무도 같이 고민하고 </a:t>
            </a:r>
            <a:r>
              <a:rPr lang="ko-KR" altLang="en-US" sz="2400" dirty="0" err="1"/>
              <a:t>구글링과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디버깅 </a:t>
            </a:r>
            <a:r>
              <a:rPr lang="ko-KR" altLang="en-US" sz="2400" dirty="0"/>
              <a:t>과정에서 수업시간에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경험하지 못한 </a:t>
            </a:r>
            <a:r>
              <a:rPr lang="ko-KR" altLang="en-US" sz="2400" dirty="0"/>
              <a:t>난제를 풀기 위해 </a:t>
            </a:r>
            <a:r>
              <a:rPr lang="ko-KR" altLang="en-US" sz="2400" dirty="0" smtClean="0"/>
              <a:t>여러 가지 </a:t>
            </a:r>
            <a:r>
              <a:rPr lang="ko-KR" altLang="en-US" sz="2400" dirty="0"/>
              <a:t>실험을 </a:t>
            </a:r>
            <a:r>
              <a:rPr lang="ko-KR" altLang="en-US" sz="2400" dirty="0" smtClean="0"/>
              <a:t>하면서 </a:t>
            </a:r>
            <a:r>
              <a:rPr lang="ko-KR" altLang="en-US" sz="2400" dirty="0"/>
              <a:t>자신감을 가지게 된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유익한 프로젝트 기간이었습니다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664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556050" y="275529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나이 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27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</a:t>
            </a:r>
            <a:endParaRPr lang="ko-KR" altLang="en-US" sz="2800" spc="-3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 descr="C:\Users\Green_Computer\Downloads\엔젤포토_반명함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56" y="4175"/>
            <a:ext cx="954167" cy="12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552955" y="3494841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학력 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고등학교 졸업</a:t>
            </a:r>
            <a:endParaRPr lang="en-US" altLang="ko-KR" sz="2800" spc="-300" dirty="0" smtClean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553149" y="4637428"/>
            <a:ext cx="433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병역 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육군 만기전역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통신병 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800" spc="-3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559072" y="1992904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이름 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김진재</a:t>
            </a:r>
            <a:endParaRPr lang="ko-KR" altLang="en-US" sz="2800" spc="-3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5931361" y="559393"/>
            <a:ext cx="4854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“ </a:t>
            </a:r>
            <a:r>
              <a:rPr lang="ko-KR" altLang="en-US" sz="3600" spc="-3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기술력으로 승부하자 </a:t>
            </a:r>
            <a:r>
              <a:rPr lang="en-US" altLang="ko-KR" sz="3600" spc="-3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! ”</a:t>
            </a:r>
            <a:endParaRPr lang="ko-KR" altLang="en-US" sz="3600" spc="-3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553149" y="5366859"/>
            <a:ext cx="2733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경력 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스마일서브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80666" y="1416907"/>
            <a:ext cx="0" cy="481089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7597763" y="181568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보유 자격증</a:t>
            </a:r>
            <a:endParaRPr lang="ko-KR" altLang="en-US" sz="4000" b="1" spc="-3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7383009" y="2919551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itchFamily="50" charset="-127"/>
                <a:ea typeface="맑은 고딕" pitchFamily="50" charset="-127"/>
              </a:rPr>
              <a:t>정보기기 운용 기능사</a:t>
            </a:r>
            <a:endParaRPr lang="en-US" altLang="ko-KR" sz="28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7624261" y="4530334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ko-KR" altLang="en-US" sz="2800" spc="-300" dirty="0" smtClean="0">
                <a:latin typeface="맑은 고딕" pitchFamily="50" charset="-127"/>
                <a:ea typeface="맑은 고딕" pitchFamily="50" charset="-127"/>
              </a:rPr>
              <a:t> 마스터 </a:t>
            </a:r>
            <a:r>
              <a:rPr lang="en-US" altLang="ko-KR" sz="2800" spc="-3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800" spc="-300" dirty="0">
                <a:latin typeface="맑은 고딕" pitchFamily="50" charset="-127"/>
                <a:ea typeface="맑은 고딕" pitchFamily="50" charset="-127"/>
              </a:rPr>
              <a:t>급</a:t>
            </a:r>
            <a:endParaRPr lang="en-US" altLang="ko-KR" sz="28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7463960" y="3741981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itchFamily="50" charset="-127"/>
                <a:ea typeface="맑은 고딕" pitchFamily="50" charset="-127"/>
              </a:rPr>
              <a:t>네트워크 관리사 </a:t>
            </a:r>
            <a:r>
              <a:rPr lang="en-US" altLang="ko-KR" sz="2800" spc="-3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800" spc="-300" dirty="0">
                <a:latin typeface="맑은 고딕" pitchFamily="50" charset="-127"/>
                <a:ea typeface="맑은 고딕" pitchFamily="50" charset="-127"/>
              </a:rPr>
              <a:t>급</a:t>
            </a:r>
            <a:endParaRPr lang="en-US" altLang="ko-KR" sz="28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7946015" y="5294209"/>
            <a:ext cx="2120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latin typeface="맑은 고딕" pitchFamily="50" charset="-127"/>
                <a:ea typeface="맑은 고딕" pitchFamily="50" charset="-127"/>
              </a:rPr>
              <a:t>CCNA ( </a:t>
            </a:r>
            <a:r>
              <a:rPr lang="ko-KR" altLang="en-US" sz="2800" spc="-300" dirty="0">
                <a:latin typeface="맑은 고딕" pitchFamily="50" charset="-127"/>
                <a:ea typeface="맑은 고딕" pitchFamily="50" charset="-127"/>
              </a:rPr>
              <a:t>만료 </a:t>
            </a:r>
            <a:r>
              <a:rPr lang="en-US" altLang="ko-KR" sz="2800" spc="-300" dirty="0">
                <a:latin typeface="맑은 고딕" pitchFamily="50" charset="-127"/>
                <a:ea typeface="맑은 고딕" pitchFamily="50" charset="-127"/>
              </a:rPr>
              <a:t>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8" y="471837"/>
            <a:ext cx="4420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프로필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1413823" y="3960285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사이버경영학과 </a:t>
            </a:r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25649D-112D-4C51-95D6-E20B65A6C2FC}"/>
              </a:ext>
            </a:extLst>
          </p:cNvPr>
          <p:cNvSpPr txBox="1"/>
          <p:nvPr/>
        </p:nvSpPr>
        <p:spPr>
          <a:xfrm>
            <a:off x="1450891" y="5834386"/>
            <a:ext cx="4291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하드웨어 관리 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1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개월 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442226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Green_Computer\Desktop\김진재\image\jque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814" y="4455546"/>
            <a:ext cx="2946112" cy="160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reen_Computer\Desktop\김진재\image\j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233" y="1803787"/>
            <a:ext cx="1967897" cy="196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Green_Computer\Desktop\김진재\image\JS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58" y="4011001"/>
            <a:ext cx="1436690" cy="26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Green_Computer\Desktop\김진재\image\mysq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68" y="4598408"/>
            <a:ext cx="2497457" cy="128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Green_Computer\Desktop\김진재\image\spri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881" y="2023113"/>
            <a:ext cx="3078438" cy="160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Green_Computer\Desktop\김진재\image\jav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17" y="1912336"/>
            <a:ext cx="2531963" cy="168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8" y="471837"/>
            <a:ext cx="4420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보유 기술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1517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4648" y="2830188"/>
            <a:ext cx="7331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8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2230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561532" y="2058489"/>
            <a:ext cx="5722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호텔 홈 페이지</a:t>
            </a:r>
            <a:endParaRPr lang="ko-KR" altLang="en-US" sz="48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923994" y="3619561"/>
            <a:ext cx="5722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예약 페이지</a:t>
            </a:r>
            <a:endParaRPr lang="ko-KR" altLang="en-US" sz="48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354595" y="3023287"/>
            <a:ext cx="0" cy="428367"/>
          </a:xfrm>
          <a:prstGeom prst="line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4461502" y="5242415"/>
            <a:ext cx="2861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게시판 </a:t>
            </a:r>
            <a:endParaRPr lang="ko-KR" altLang="en-US" sz="48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354595" y="4596714"/>
            <a:ext cx="0" cy="428367"/>
          </a:xfrm>
          <a:prstGeom prst="line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7" y="471837"/>
            <a:ext cx="895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기획 프로그램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80314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1044899" y="1739190"/>
            <a:ext cx="8328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호텔  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홈페이지 제작 및 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예약  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구현화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1061376" y="2421903"/>
            <a:ext cx="869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웹 프로그래밍의 구현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목적으로 한 라이브러리 활용</a:t>
            </a:r>
            <a:endParaRPr lang="ko-KR" altLang="en-US" sz="2800" spc="-3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1061375" y="3089686"/>
            <a:ext cx="572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 베이스 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1080584" y="4434970"/>
            <a:ext cx="572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프로그래밍 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능력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함양</a:t>
            </a:r>
            <a:endParaRPr lang="ko-KR" altLang="en-US" sz="2800" spc="-3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1080584" y="3745211"/>
            <a:ext cx="572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Spring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및</a:t>
            </a:r>
            <a:r>
              <a:rPr lang="en-US" altLang="ko-KR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MVC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패턴 사용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1080584" y="5145632"/>
            <a:ext cx="6590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팀 프로젝트로 진행 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 과업의 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분할</a:t>
            </a:r>
            <a:endParaRPr lang="ko-KR" altLang="en-US" sz="2800" spc="-3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1090238" y="5825620"/>
            <a:ext cx="6590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기획을  통한  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협업  </a:t>
            </a:r>
            <a:r>
              <a:rPr lang="ko-KR" altLang="en-US" sz="2800" spc="-3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달성</a:t>
            </a:r>
            <a:endParaRPr lang="ko-KR" altLang="en-US" sz="2800" spc="-3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8" y="471837"/>
            <a:ext cx="4420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기획 의도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46037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420130" y="1276865"/>
            <a:ext cx="10944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2274708" y="1781744"/>
            <a:ext cx="28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Java</a:t>
            </a:r>
            <a:endParaRPr lang="ko-KR" altLang="en-US" sz="40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2274708" y="2753810"/>
            <a:ext cx="28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JavaScript</a:t>
            </a:r>
            <a:endParaRPr lang="ko-KR" altLang="en-US" sz="40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2274708" y="4832615"/>
            <a:ext cx="3413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JSP</a:t>
            </a:r>
            <a:endParaRPr lang="ko-KR" altLang="en-US" sz="40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2274708" y="3781478"/>
            <a:ext cx="28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Jquery</a:t>
            </a:r>
            <a:endParaRPr lang="ko-KR" altLang="en-US" sz="40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2274708" y="5795590"/>
            <a:ext cx="28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Spring</a:t>
            </a:r>
            <a:endParaRPr lang="ko-KR" altLang="en-US" sz="40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6170140" y="2146297"/>
            <a:ext cx="3435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MVC pattern</a:t>
            </a:r>
            <a:endParaRPr lang="ko-KR" altLang="en-US" sz="40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6170138" y="3206897"/>
            <a:ext cx="28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MySQL</a:t>
            </a:r>
            <a:endParaRPr lang="ko-KR" altLang="en-US" sz="40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6159145" y="5309839"/>
            <a:ext cx="3413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Bootstrap</a:t>
            </a:r>
            <a:endParaRPr lang="ko-KR" altLang="en-US" sz="40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6170143" y="4299894"/>
            <a:ext cx="28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Mybatis</a:t>
            </a:r>
            <a:endParaRPr lang="ko-KR" altLang="en-US" sz="4000" b="1" spc="-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22CE6D2-4747-4B13-B901-C0D448EC8D84}"/>
              </a:ext>
            </a:extLst>
          </p:cNvPr>
          <p:cNvSpPr txBox="1"/>
          <p:nvPr/>
        </p:nvSpPr>
        <p:spPr>
          <a:xfrm>
            <a:off x="324118" y="471837"/>
            <a:ext cx="4420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적용 기술</a:t>
            </a:r>
            <a:endParaRPr lang="ko-KR" alt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01011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4648" y="2830188"/>
            <a:ext cx="7331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구조 설계</a:t>
            </a:r>
            <a:endParaRPr lang="ko-KR" altLang="en-US" sz="8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6130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384</Words>
  <Application>Microsoft Office PowerPoint</Application>
  <PresentationFormat>사용자 지정</PresentationFormat>
  <Paragraphs>128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Green_Computer</cp:lastModifiedBy>
  <cp:revision>187</cp:revision>
  <dcterms:created xsi:type="dcterms:W3CDTF">2020-05-25T00:38:46Z</dcterms:created>
  <dcterms:modified xsi:type="dcterms:W3CDTF">2020-07-10T07:31:47Z</dcterms:modified>
</cp:coreProperties>
</file>